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5" r:id="rId48"/>
    <p:sldId id="316" r:id="rId49"/>
    <p:sldId id="31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6F2"/>
    <a:srgbClr val="283444"/>
    <a:srgbClr val="F9C7A5"/>
    <a:srgbClr val="F06428"/>
    <a:srgbClr val="C7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8"/>
    <p:restoredTop sz="94694"/>
  </p:normalViewPr>
  <p:slideViewPr>
    <p:cSldViewPr snapToGrid="0">
      <p:cViewPr varScale="1">
        <p:scale>
          <a:sx n="65" d="100"/>
          <a:sy n="65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0260932830226E-2"/>
          <c:y val="0.11893947198366689"/>
          <c:w val="0.9531901073677419"/>
          <c:h val="0.75376971848590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cat>
            <c:numRef>
              <c:f>Sheet1!$A$2:$A$2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0-49AA-BF62-2DB690F5A5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ln w="28575" cap="rnd">
              <a:solidFill>
                <a:srgbClr val="28344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283444"/>
              </a:solidFill>
              <a:ln w="9525">
                <a:noFill/>
              </a:ln>
              <a:effectLst/>
            </c:spPr>
          </c:marker>
          <c:cat>
            <c:numRef>
              <c:f>Sheet1!$A$2:$A$2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0-49AA-BF62-2DB690F5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320336"/>
        <c:axId val="627329336"/>
      </c:lineChart>
      <c:catAx>
        <c:axId val="6273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9336"/>
        <c:crosses val="autoZero"/>
        <c:auto val="1"/>
        <c:lblAlgn val="ctr"/>
        <c:lblOffset val="100"/>
        <c:noMultiLvlLbl val="0"/>
      </c:catAx>
      <c:valAx>
        <c:axId val="62732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0336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00883778903566"/>
          <c:y val="2.837437621613989E-2"/>
          <c:w val="0.28475932560572725"/>
          <c:h val="6.791256544012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På grunn av min alder</c:v>
                </c:pt>
                <c:pt idx="1">
                  <c:v>På grunn av min helse</c:v>
                </c:pt>
                <c:pt idx="2">
                  <c:v>Utnytter ikke i tilstrekkelig grad mitt medlemskap</c:v>
                </c:pt>
                <c:pt idx="3">
                  <c:v>Medlemskontingenten er for dyr</c:v>
                </c:pt>
                <c:pt idx="4">
                  <c:v>Generell utilfredshet med klubben</c:v>
                </c:pt>
                <c:pt idx="5">
                  <c:v>Utilfredshet med banen</c:v>
                </c:pt>
                <c:pt idx="6">
                  <c:v>Skifter sannsynligvis til en annen klubb</c:v>
                </c:pt>
                <c:pt idx="7">
                  <c:v>Manglende lyst til fortsatt å spille golf</c:v>
                </c:pt>
                <c:pt idx="8">
                  <c:v>Mangler faste spillepartnere i klubben </c:v>
                </c:pt>
                <c:pt idx="9">
                  <c:v>Skal flytte, dermed blir det for tungvint å spille i klubben</c:v>
                </c:pt>
                <c:pt idx="10">
                  <c:v>Banen er for ofte stengt for spill</c:v>
                </c:pt>
                <c:pt idx="11">
                  <c:v>Utilfredshet med styre/ledelse</c:v>
                </c:pt>
                <c:pt idx="12">
                  <c:v>Det er for vanskelig å få starttider</c:v>
                </c:pt>
                <c:pt idx="13">
                  <c:v>For mange medlemmer</c:v>
                </c:pt>
                <c:pt idx="14">
                  <c:v>Annen årsak</c:v>
                </c:pt>
                <c:pt idx="15">
                  <c:v>Vet ikke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6"/>
                <c:pt idx="0">
                  <c:v>0.11</c:v>
                </c:pt>
                <c:pt idx="1">
                  <c:v>0.05</c:v>
                </c:pt>
                <c:pt idx="2">
                  <c:v>0.42</c:v>
                </c:pt>
                <c:pt idx="3">
                  <c:v>0.21</c:v>
                </c:pt>
                <c:pt idx="4">
                  <c:v>0</c:v>
                </c:pt>
                <c:pt idx="5">
                  <c:v>0</c:v>
                </c:pt>
                <c:pt idx="6">
                  <c:v>0.16</c:v>
                </c:pt>
                <c:pt idx="7">
                  <c:v>0.05</c:v>
                </c:pt>
                <c:pt idx="8">
                  <c:v>0</c:v>
                </c:pt>
                <c:pt idx="9">
                  <c:v>0.42</c:v>
                </c:pt>
                <c:pt idx="10">
                  <c:v>0</c:v>
                </c:pt>
                <c:pt idx="11">
                  <c:v>0</c:v>
                </c:pt>
                <c:pt idx="12">
                  <c:v>0.05</c:v>
                </c:pt>
                <c:pt idx="13">
                  <c:v>0</c:v>
                </c:pt>
                <c:pt idx="14">
                  <c:v>0.05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På grunn av min alder</c:v>
                </c:pt>
                <c:pt idx="1">
                  <c:v>På grunn av min helse</c:v>
                </c:pt>
                <c:pt idx="2">
                  <c:v>Utnytter ikke i tilstrekkelig grad mitt medlemskap</c:v>
                </c:pt>
                <c:pt idx="3">
                  <c:v>Medlemskontingenten er for dyr</c:v>
                </c:pt>
                <c:pt idx="4">
                  <c:v>Generell utilfredshet med klubben</c:v>
                </c:pt>
                <c:pt idx="5">
                  <c:v>Utilfredshet med banen</c:v>
                </c:pt>
                <c:pt idx="6">
                  <c:v>Skifter sannsynligvis til en annen klubb</c:v>
                </c:pt>
                <c:pt idx="7">
                  <c:v>Manglende lyst til fortsatt å spille golf</c:v>
                </c:pt>
                <c:pt idx="8">
                  <c:v>Mangler faste spillepartnere i klubben </c:v>
                </c:pt>
                <c:pt idx="9">
                  <c:v>Skal flytte, dermed blir det for tungvint å spille i klubben</c:v>
                </c:pt>
                <c:pt idx="10">
                  <c:v>Banen er for ofte stengt for spill</c:v>
                </c:pt>
                <c:pt idx="11">
                  <c:v>Utilfredshet med styre/ledelse</c:v>
                </c:pt>
                <c:pt idx="12">
                  <c:v>Det er for vanskelig å få starttider</c:v>
                </c:pt>
                <c:pt idx="13">
                  <c:v>For mange medlemmer</c:v>
                </c:pt>
                <c:pt idx="14">
                  <c:v>Annen årsak</c:v>
                </c:pt>
                <c:pt idx="15">
                  <c:v>Vet ikke</c:v>
                </c:pt>
              </c:strCache>
            </c:strRef>
          </c:cat>
          <c:val>
            <c:numRef>
              <c:f>Sheet1!$C$2:$C$17</c:f>
              <c:numCache>
                <c:formatCode>0.00</c:formatCode>
                <c:ptCount val="16"/>
                <c:pt idx="0">
                  <c:v>0.1</c:v>
                </c:pt>
                <c:pt idx="1">
                  <c:v>0.09</c:v>
                </c:pt>
                <c:pt idx="2">
                  <c:v>0.3</c:v>
                </c:pt>
                <c:pt idx="3">
                  <c:v>0.26</c:v>
                </c:pt>
                <c:pt idx="4">
                  <c:v>0.06</c:v>
                </c:pt>
                <c:pt idx="5">
                  <c:v>0.12</c:v>
                </c:pt>
                <c:pt idx="6">
                  <c:v>0.18</c:v>
                </c:pt>
                <c:pt idx="7">
                  <c:v>0.05</c:v>
                </c:pt>
                <c:pt idx="8">
                  <c:v>0.06</c:v>
                </c:pt>
                <c:pt idx="9">
                  <c:v>0.1</c:v>
                </c:pt>
                <c:pt idx="10">
                  <c:v>0.05</c:v>
                </c:pt>
                <c:pt idx="11">
                  <c:v>0.06</c:v>
                </c:pt>
                <c:pt idx="12">
                  <c:v>0.11</c:v>
                </c:pt>
                <c:pt idx="13">
                  <c:v>0.05</c:v>
                </c:pt>
                <c:pt idx="14">
                  <c:v>0.11</c:v>
                </c:pt>
                <c:pt idx="1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Teestedene er bra</c:v>
                </c:pt>
                <c:pt idx="1">
                  <c:v>Fairwayene er bra</c:v>
                </c:pt>
                <c:pt idx="2">
                  <c:v>Roughen har passelig vanskelighetsgrad</c:v>
                </c:pt>
                <c:pt idx="3">
                  <c:v>Bunkere er godt vedlikeholdt</c:v>
                </c:pt>
                <c:pt idx="4">
                  <c:v>Greenene er jevne og ballen ruller "som den skal"</c:v>
                </c:pt>
                <c:pt idx="5">
                  <c:v>Hastigheten på greenene er passelig</c:v>
                </c:pt>
                <c:pt idx="6">
                  <c:v>Banen fremstår som velholdt</c:v>
                </c:pt>
                <c:pt idx="7">
                  <c:v>Banens design og tilstand gjør det rimelig lett å finne ballen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85</c:v>
                </c:pt>
                <c:pt idx="1">
                  <c:v>86</c:v>
                </c:pt>
                <c:pt idx="2">
                  <c:v>79</c:v>
                </c:pt>
                <c:pt idx="3">
                  <c:v>56</c:v>
                </c:pt>
                <c:pt idx="4">
                  <c:v>76</c:v>
                </c:pt>
                <c:pt idx="5">
                  <c:v>76</c:v>
                </c:pt>
                <c:pt idx="6">
                  <c:v>91</c:v>
                </c:pt>
                <c:pt idx="7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Teestedene er bra</c:v>
                </c:pt>
                <c:pt idx="1">
                  <c:v>Fairwayene er bra</c:v>
                </c:pt>
                <c:pt idx="2">
                  <c:v>Roughen har passelig vanskelighetsgrad</c:v>
                </c:pt>
                <c:pt idx="3">
                  <c:v>Bunkere er godt vedlikeholdt</c:v>
                </c:pt>
                <c:pt idx="4">
                  <c:v>Greenene er jevne og ballen ruller "som den skal"</c:v>
                </c:pt>
                <c:pt idx="5">
                  <c:v>Hastigheten på greenene er passelig</c:v>
                </c:pt>
                <c:pt idx="6">
                  <c:v>Banen fremstår som velholdt</c:v>
                </c:pt>
                <c:pt idx="7">
                  <c:v>Banens design og tilstand gjør det rimelig lett å finne ballen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68</c:v>
                </c:pt>
                <c:pt idx="1">
                  <c:v>72</c:v>
                </c:pt>
                <c:pt idx="2">
                  <c:v>73</c:v>
                </c:pt>
                <c:pt idx="3">
                  <c:v>63</c:v>
                </c:pt>
                <c:pt idx="4">
                  <c:v>73</c:v>
                </c:pt>
                <c:pt idx="5">
                  <c:v>74</c:v>
                </c:pt>
                <c:pt idx="6">
                  <c:v>78</c:v>
                </c:pt>
                <c:pt idx="7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E97F85-C287-4887-8124-F7A8C5D75CE6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8CBA8B-F3AF-4208-9E2D-BFE7A8E276E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7268C74-1E56-4B6A-B4CB-0B3291E9E86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6B1772E-440D-4755-8CD4-96AD904A1301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D5A021-E949-43D4-8324-849861787AB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065B0A2-3D2D-40D2-99D2-9C2198320F2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D9805D0-4702-41FD-9D9F-9FA2F8612696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8"/>
                <c:pt idx="0">
                  <c:v>0.20877557999999999</c:v>
                </c:pt>
                <c:pt idx="1">
                  <c:v>0.26343338999999999</c:v>
                </c:pt>
                <c:pt idx="2">
                  <c:v>0.27369048000000001</c:v>
                </c:pt>
                <c:pt idx="3">
                  <c:v>0.24022419</c:v>
                </c:pt>
                <c:pt idx="4">
                  <c:v>0.17067086000000001</c:v>
                </c:pt>
                <c:pt idx="5">
                  <c:v>0.16505269</c:v>
                </c:pt>
                <c:pt idx="6">
                  <c:v>8.9740689999999998E-2</c:v>
                </c:pt>
                <c:pt idx="7">
                  <c:v>6.2123600000000001E-2</c:v>
                </c:pt>
              </c:numCache>
            </c:numRef>
          </c:xVal>
          <c:yVal>
            <c:numRef>
              <c:f>TP!$C$2:$C$9</c:f>
              <c:numCache>
                <c:formatCode>General</c:formatCode>
                <c:ptCount val="8"/>
                <c:pt idx="0">
                  <c:v>55.643000000000001</c:v>
                </c:pt>
                <c:pt idx="1">
                  <c:v>65.520300000000006</c:v>
                </c:pt>
                <c:pt idx="2">
                  <c:v>90.538200000000003</c:v>
                </c:pt>
                <c:pt idx="3">
                  <c:v>85.416700000000006</c:v>
                </c:pt>
                <c:pt idx="4">
                  <c:v>85.9375</c:v>
                </c:pt>
                <c:pt idx="5">
                  <c:v>79.022199999999998</c:v>
                </c:pt>
                <c:pt idx="6">
                  <c:v>76.203000000000003</c:v>
                </c:pt>
                <c:pt idx="7">
                  <c:v>75.868099999999998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TP!$A$2:$A$9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6.2123600000000001E-2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6.2123600000000001E-2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6.2123600000000001E-2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  <c:pt idx="7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6.2123600000000001E-2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  <c:pt idx="7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6.2123600000000001E-2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  <c:pt idx="7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6.2123600000000001E-2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8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  <c:pt idx="5">
                <c:v>0.3</c:v>
              </c:pt>
              <c:pt idx="6">
                <c:v>0.3</c:v>
              </c:pt>
              <c:pt idx="7">
                <c:v>0.3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  <c:pt idx="7">
                <c:v>0.4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6.2123600000000001E-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Det er en hyggelig atmosfære i klubben</c:v>
                </c:pt>
                <c:pt idx="1">
                  <c:v>Det er et godt sosialt miljø i klubben</c:v>
                </c:pt>
                <c:pt idx="2">
                  <c:v>Trysil Golf har et godt tilbud av sosiale arrangementer gjennom året</c:v>
                </c:pt>
                <c:pt idx="3">
                  <c:v>Tilbudet av sosiale grupper (dame-, herre-, senior-, juniorgruppe etc.) er godt</c:v>
                </c:pt>
                <c:pt idx="4">
                  <c:v>Det er lett å komme med i en sosial gruppe hvis man ønsker det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</c:v>
                </c:pt>
                <c:pt idx="1">
                  <c:v>84</c:v>
                </c:pt>
                <c:pt idx="2">
                  <c:v>76</c:v>
                </c:pt>
                <c:pt idx="3">
                  <c:v>79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Det er en hyggelig atmosfære i klubben</c:v>
                </c:pt>
                <c:pt idx="1">
                  <c:v>Det er et godt sosialt miljø i klubben</c:v>
                </c:pt>
                <c:pt idx="2">
                  <c:v>Trysil Golf har et godt tilbud av sosiale arrangementer gjennom året</c:v>
                </c:pt>
                <c:pt idx="3">
                  <c:v>Tilbudet av sosiale grupper (dame-, herre-, senior-, juniorgruppe etc.) er godt</c:v>
                </c:pt>
                <c:pt idx="4">
                  <c:v>Det er lett å komme med i en sosial gruppe hvis man ønsker det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83</c:v>
                </c:pt>
                <c:pt idx="1">
                  <c:v>80</c:v>
                </c:pt>
                <c:pt idx="2">
                  <c:v>74</c:v>
                </c:pt>
                <c:pt idx="3">
                  <c:v>77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25E3B7-F148-4E47-BF42-FFA36A3949A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E2CC7B-80AB-4C81-8ED5-065D14AB3C46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D344127-975A-4173-B6CD-E321F62149D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E11A886-372F-4CA3-AAB2-709D86B1298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5"/>
                <c:pt idx="0">
                  <c:v>0.47895008999999999</c:v>
                </c:pt>
                <c:pt idx="1">
                  <c:v>0.43108579000000002</c:v>
                </c:pt>
                <c:pt idx="2">
                  <c:v>0.41948332999999999</c:v>
                </c:pt>
                <c:pt idx="3">
                  <c:v>0.52973446999999996</c:v>
                </c:pt>
                <c:pt idx="4">
                  <c:v>0.36832673999999999</c:v>
                </c:pt>
              </c:numCache>
            </c:numRef>
          </c:xVal>
          <c:yVal>
            <c:numRef>
              <c:f>TP!$C$2:$C$6</c:f>
              <c:numCache>
                <c:formatCode>General</c:formatCode>
                <c:ptCount val="5"/>
                <c:pt idx="0">
                  <c:v>83.5792</c:v>
                </c:pt>
                <c:pt idx="1">
                  <c:v>78.964399999999998</c:v>
                </c:pt>
                <c:pt idx="2">
                  <c:v>76.4251</c:v>
                </c:pt>
                <c:pt idx="3">
                  <c:v>87.662800000000004</c:v>
                </c:pt>
                <c:pt idx="4">
                  <c:v>76.224599999999995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TP!$A$2:$A$6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0.2</c:v>
              </c:pt>
              <c:pt idx="1">
                <c:v>0.52973446999999996</c:v>
              </c:pt>
              <c:pt idx="2">
                <c:v>0.52973446999999996</c:v>
              </c:pt>
              <c:pt idx="3">
                <c:v>0.52973446999999996</c:v>
              </c:pt>
              <c:pt idx="4">
                <c:v>0.52973446999999996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0.52973446999999996</c:v>
              </c:pt>
              <c:pt idx="2">
                <c:v>0.52973446999999996</c:v>
              </c:pt>
              <c:pt idx="3">
                <c:v>0.52973446999999996</c:v>
              </c:pt>
              <c:pt idx="4">
                <c:v>0.52973446999999996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0.52973446999999996</c:v>
              </c:pt>
              <c:pt idx="2">
                <c:v>0.52973446999999996</c:v>
              </c:pt>
              <c:pt idx="3">
                <c:v>0.52973446999999996</c:v>
              </c:pt>
              <c:pt idx="4">
                <c:v>0.52973446999999996</c:v>
              </c:pt>
            </c:numLit>
          </c:xVal>
          <c:yVal>
            <c:numLit>
              <c:formatCode>General</c:formatCode>
              <c:ptCount val="5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0.52973446999999996</c:v>
              </c:pt>
              <c:pt idx="2">
                <c:v>0.52973446999999996</c:v>
              </c:pt>
              <c:pt idx="3">
                <c:v>0.52973446999999996</c:v>
              </c:pt>
              <c:pt idx="4">
                <c:v>0.52973446999999996</c:v>
              </c:pt>
            </c:numLit>
          </c:xVal>
          <c:yVal>
            <c:numLit>
              <c:formatCode>General</c:formatCode>
              <c:ptCount val="5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0.52973446999999996</c:v>
              </c:pt>
              <c:pt idx="2">
                <c:v>0.52973446999999996</c:v>
              </c:pt>
              <c:pt idx="3">
                <c:v>0.52973446999999996</c:v>
              </c:pt>
              <c:pt idx="4">
                <c:v>0.52973446999999996</c:v>
              </c:pt>
            </c:numLit>
          </c:xVal>
          <c:yVal>
            <c:numLit>
              <c:formatCode>General</c:formatCode>
              <c:ptCount val="5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0.52973446999999996</c:v>
              </c:pt>
              <c:pt idx="2">
                <c:v>0.52973446999999996</c:v>
              </c:pt>
              <c:pt idx="3">
                <c:v>0.52973446999999996</c:v>
              </c:pt>
              <c:pt idx="4">
                <c:v>0.52973446999999996</c:v>
              </c:pt>
            </c:numLit>
          </c:xVal>
          <c:yVal>
            <c:numLit>
              <c:formatCode>General</c:formatCode>
              <c:ptCount val="5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5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2973446999999996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passer mine behov</c:v>
                </c:pt>
                <c:pt idx="1">
                  <c:v>Matens kvalitet er god</c:v>
                </c:pt>
                <c:pt idx="2">
                  <c:v>Tilbudet av mat- og drikkevarer er tilstrekkelig stort og variert</c:v>
                </c:pt>
                <c:pt idx="3">
                  <c:v>Betjeningen og service i restauranten er god</c:v>
                </c:pt>
                <c:pt idx="4">
                  <c:v>Prisnivået i restauranten står i forhold til tilbud og kvalitet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76</c:v>
                </c:pt>
                <c:pt idx="1">
                  <c:v>77</c:v>
                </c:pt>
                <c:pt idx="2">
                  <c:v>73</c:v>
                </c:pt>
                <c:pt idx="3">
                  <c:v>82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passer mine behov</c:v>
                </c:pt>
                <c:pt idx="1">
                  <c:v>Matens kvalitet er god</c:v>
                </c:pt>
                <c:pt idx="2">
                  <c:v>Tilbudet av mat- og drikkevarer er tilstrekkelig stort og variert</c:v>
                </c:pt>
                <c:pt idx="3">
                  <c:v>Betjeningen og service i restauranten er god</c:v>
                </c:pt>
                <c:pt idx="4">
                  <c:v>Prisnivået i restauranten står i forhold til tilbud og kvalitet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</c:v>
                </c:pt>
                <c:pt idx="1">
                  <c:v>71</c:v>
                </c:pt>
                <c:pt idx="2">
                  <c:v>66</c:v>
                </c:pt>
                <c:pt idx="3">
                  <c:v>81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39649F-6913-46A2-80CF-F0B2916A2E6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1A3B5F-1010-4CCB-91FA-56FE30B5DAA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BA01A4B-9BCA-45FD-B65B-805DCED8856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B83BCFC-0576-4B85-BDB9-E6737FD1613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5"/>
                <c:pt idx="0">
                  <c:v>0.34950471999999999</c:v>
                </c:pt>
                <c:pt idx="1">
                  <c:v>0.26666258999999998</c:v>
                </c:pt>
                <c:pt idx="2">
                  <c:v>0.15504756</c:v>
                </c:pt>
                <c:pt idx="3">
                  <c:v>0.26209179999999999</c:v>
                </c:pt>
                <c:pt idx="4">
                  <c:v>0.14613905999999999</c:v>
                </c:pt>
              </c:numCache>
            </c:numRef>
          </c:xVal>
          <c:yVal>
            <c:numRef>
              <c:f>TP!$C$2:$C$6</c:f>
              <c:numCache>
                <c:formatCode>General</c:formatCode>
                <c:ptCount val="5"/>
                <c:pt idx="0">
                  <c:v>81.984099999999998</c:v>
                </c:pt>
                <c:pt idx="1">
                  <c:v>65.505799999999994</c:v>
                </c:pt>
                <c:pt idx="2">
                  <c:v>72.943200000000004</c:v>
                </c:pt>
                <c:pt idx="3">
                  <c:v>76.684899999999999</c:v>
                </c:pt>
                <c:pt idx="4">
                  <c:v>75.965299999999999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TP!$A$2:$A$6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0.14613905999999999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0.14613905999999999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0.14613905999999999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0.14613905999999999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0.14613905999999999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0.14613905999999999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5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1461390599999999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0.12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0.11</c:v>
                </c:pt>
                <c:pt idx="4">
                  <c:v>0.19</c:v>
                </c:pt>
                <c:pt idx="5">
                  <c:v>0.05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0.13</c:v>
                </c:pt>
                <c:pt idx="1">
                  <c:v>0.34</c:v>
                </c:pt>
                <c:pt idx="2">
                  <c:v>0.23</c:v>
                </c:pt>
                <c:pt idx="3">
                  <c:v>0.12</c:v>
                </c:pt>
                <c:pt idx="4">
                  <c:v>0.13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  <c:pt idx="3">
                  <c:v>Prisnivå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</c:v>
                </c:pt>
                <c:pt idx="1">
                  <c:v>91</c:v>
                </c:pt>
                <c:pt idx="2">
                  <c:v>78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  <c:pt idx="3">
                  <c:v>Prisnivå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84</c:v>
                </c:pt>
                <c:pt idx="2">
                  <c:v>70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Banen</c:v>
                </c:pt>
                <c:pt idx="1">
                  <c:v>Klubbens sosiale miljø</c:v>
                </c:pt>
                <c:pt idx="2">
                  <c:v>Mat og drikke</c:v>
                </c:pt>
                <c:pt idx="3">
                  <c:v>Proshop</c:v>
                </c:pt>
                <c:pt idx="4">
                  <c:v>Trening</c:v>
                </c:pt>
                <c:pt idx="5">
                  <c:v>Ledelse og informasjon</c:v>
                </c:pt>
                <c:pt idx="6">
                  <c:v>Priser og produkter</c:v>
                </c:pt>
                <c:pt idx="7">
                  <c:v>Service og opplevelse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77</c:v>
                </c:pt>
                <c:pt idx="1">
                  <c:v>81</c:v>
                </c:pt>
                <c:pt idx="2">
                  <c:v>74</c:v>
                </c:pt>
                <c:pt idx="3">
                  <c:v>83</c:v>
                </c:pt>
                <c:pt idx="4">
                  <c:v>87</c:v>
                </c:pt>
                <c:pt idx="5">
                  <c:v>85</c:v>
                </c:pt>
                <c:pt idx="6">
                  <c:v>83</c:v>
                </c:pt>
                <c:pt idx="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Banen</c:v>
                </c:pt>
                <c:pt idx="1">
                  <c:v>Klubbens sosiale miljø</c:v>
                </c:pt>
                <c:pt idx="2">
                  <c:v>Mat og drikke</c:v>
                </c:pt>
                <c:pt idx="3">
                  <c:v>Proshop</c:v>
                </c:pt>
                <c:pt idx="4">
                  <c:v>Trening</c:v>
                </c:pt>
                <c:pt idx="5">
                  <c:v>Ledelse og informasjon</c:v>
                </c:pt>
                <c:pt idx="6">
                  <c:v>Priser og produkter</c:v>
                </c:pt>
                <c:pt idx="7">
                  <c:v>Service og opplevelse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71</c:v>
                </c:pt>
                <c:pt idx="1">
                  <c:v>77</c:v>
                </c:pt>
                <c:pt idx="2">
                  <c:v>71</c:v>
                </c:pt>
                <c:pt idx="3">
                  <c:v>76</c:v>
                </c:pt>
                <c:pt idx="4">
                  <c:v>84</c:v>
                </c:pt>
                <c:pt idx="5">
                  <c:v>78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6D89CB-205B-41F4-A017-468805CDF6C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38A14FC-76F3-4283-A75D-6825BBDE240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0823F0-4B41-4524-8F32-FD8B2EC39D8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4"/>
                <c:pt idx="0">
                  <c:v>0.37242366999999998</c:v>
                </c:pt>
                <c:pt idx="1">
                  <c:v>0.37402970000000002</c:v>
                </c:pt>
                <c:pt idx="2">
                  <c:v>0.35131024</c:v>
                </c:pt>
                <c:pt idx="3">
                  <c:v>0.22091199</c:v>
                </c:pt>
              </c:numCache>
            </c:numRef>
          </c:xVal>
          <c:yVal>
            <c:numRef>
              <c:f>TP!$C$2:$C$5</c:f>
              <c:numCache>
                <c:formatCode>General</c:formatCode>
                <c:ptCount val="4"/>
                <c:pt idx="0">
                  <c:v>74.185500000000005</c:v>
                </c:pt>
                <c:pt idx="1">
                  <c:v>86.918800000000005</c:v>
                </c:pt>
                <c:pt idx="2">
                  <c:v>90.563199999999995</c:v>
                </c:pt>
                <c:pt idx="3">
                  <c:v>77.936499999999995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TP!$A$2:$A$5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4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  - en eller to ganger det seneste året</c:v>
                </c:pt>
                <c:pt idx="1">
                  <c:v>Ja - tre eller fire ganger det seneste året</c:v>
                </c:pt>
                <c:pt idx="2">
                  <c:v>Ja - fem eller seks ganger det seneste året</c:v>
                </c:pt>
                <c:pt idx="3">
                  <c:v>Ja - syv til ti ganger det det seneste året</c:v>
                </c:pt>
                <c:pt idx="4">
                  <c:v>Ja - mer enn ti ganger det det seneste året</c:v>
                </c:pt>
                <c:pt idx="5">
                  <c:v>Nei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0.2</c:v>
                </c:pt>
                <c:pt idx="1">
                  <c:v>0.02</c:v>
                </c:pt>
                <c:pt idx="2">
                  <c:v>0.03</c:v>
                </c:pt>
                <c:pt idx="3">
                  <c:v>0</c:v>
                </c:pt>
                <c:pt idx="4">
                  <c:v>0.01</c:v>
                </c:pt>
                <c:pt idx="5">
                  <c:v>0.74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  - en eller to ganger det seneste året</c:v>
                </c:pt>
                <c:pt idx="1">
                  <c:v>Ja - tre eller fire ganger det seneste året</c:v>
                </c:pt>
                <c:pt idx="2">
                  <c:v>Ja - fem eller seks ganger det seneste året</c:v>
                </c:pt>
                <c:pt idx="3">
                  <c:v>Ja - syv til ti ganger det det seneste året</c:v>
                </c:pt>
                <c:pt idx="4">
                  <c:v>Ja - mer enn ti ganger det det seneste året</c:v>
                </c:pt>
                <c:pt idx="5">
                  <c:v>Nei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0.15</c:v>
                </c:pt>
                <c:pt idx="1">
                  <c:v>0.04</c:v>
                </c:pt>
                <c:pt idx="2">
                  <c:v>0.02</c:v>
                </c:pt>
                <c:pt idx="3">
                  <c:v>0.01</c:v>
                </c:pt>
                <c:pt idx="4">
                  <c:v>0.01</c:v>
                </c:pt>
                <c:pt idx="5">
                  <c:v>0.76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Har ikke hatt tid</c:v>
                </c:pt>
                <c:pt idx="1">
                  <c:v>Tror ikke det vil hjelpe mitt spill</c:v>
                </c:pt>
                <c:pt idx="2">
                  <c:v>Har bare ikke fått gjort det</c:v>
                </c:pt>
                <c:pt idx="3">
                  <c:v>Det er for dyrt</c:v>
                </c:pt>
                <c:pt idx="4">
                  <c:v>Ikke tilbud om den type trening som dekker mitt behov/mine ønsker (fellestrening, lagtrening, individuell trening, videofilming)</c:v>
                </c:pt>
                <c:pt idx="5">
                  <c:v>Benytter annen trener</c:v>
                </c:pt>
                <c:pt idx="6">
                  <c:v>Foretrekker å arbeide med eget spill uten trener</c:v>
                </c:pt>
                <c:pt idx="7">
                  <c:v>Føler at min alder er for høy til at det vil ha noen effekt</c:v>
                </c:pt>
                <c:pt idx="8">
                  <c:v>Andre årsaker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0.25</c:v>
                </c:pt>
                <c:pt idx="1">
                  <c:v>0.04</c:v>
                </c:pt>
                <c:pt idx="2">
                  <c:v>0.28999999999999998</c:v>
                </c:pt>
                <c:pt idx="3">
                  <c:v>0.04</c:v>
                </c:pt>
                <c:pt idx="4">
                  <c:v>0.01</c:v>
                </c:pt>
                <c:pt idx="5">
                  <c:v>0.15</c:v>
                </c:pt>
                <c:pt idx="6">
                  <c:v>0.12</c:v>
                </c:pt>
                <c:pt idx="7">
                  <c:v>0.09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Har ikke hatt tid</c:v>
                </c:pt>
                <c:pt idx="1">
                  <c:v>Tror ikke det vil hjelpe mitt spill</c:v>
                </c:pt>
                <c:pt idx="2">
                  <c:v>Har bare ikke fått gjort det</c:v>
                </c:pt>
                <c:pt idx="3">
                  <c:v>Det er for dyrt</c:v>
                </c:pt>
                <c:pt idx="4">
                  <c:v>Ikke tilbud om den type trening som dekker mitt behov/mine ønsker (fellestrening, lagtrening, individuell trening, videofilming)</c:v>
                </c:pt>
                <c:pt idx="5">
                  <c:v>Benytter annen trener</c:v>
                </c:pt>
                <c:pt idx="6">
                  <c:v>Foretrekker å arbeide med eget spill uten trener</c:v>
                </c:pt>
                <c:pt idx="7">
                  <c:v>Føler at min alder er for høy til at det vil ha noen effekt</c:v>
                </c:pt>
                <c:pt idx="8">
                  <c:v>Andre årsaker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0.25</c:v>
                </c:pt>
                <c:pt idx="1">
                  <c:v>0.06</c:v>
                </c:pt>
                <c:pt idx="2">
                  <c:v>0.32</c:v>
                </c:pt>
                <c:pt idx="3">
                  <c:v>0.1</c:v>
                </c:pt>
                <c:pt idx="4">
                  <c:v>0.02</c:v>
                </c:pt>
                <c:pt idx="5">
                  <c:v>0.08</c:v>
                </c:pt>
                <c:pt idx="6">
                  <c:v>0.18</c:v>
                </c:pt>
                <c:pt idx="7">
                  <c:v>0.1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9A4C72-B0F0-3D47-92FE-6AC3E05605FC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8C020B-9CB4-D04A-9D65-C286506855BD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BFC221-5E21-454A-8573-E6D808AF5C40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1"/>
                <c:pt idx="0">
                  <c:v>0.24356025000000001</c:v>
                </c:pt>
              </c:numCache>
            </c:numRef>
          </c:xVal>
          <c:yVal>
            <c:numRef>
              <c:f>TP!$C$2:$C$2</c:f>
              <c:numCache>
                <c:formatCode>General</c:formatCode>
                <c:ptCount val="1"/>
                <c:pt idx="0">
                  <c:v>87.262900000000002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TP!$A$2:$A$2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Jeg føler meg godt informert om vesentlige forhold og aktiviteter i klubben</c:v>
                </c:pt>
                <c:pt idx="1">
                  <c:v>Klubbens hjemmesider inneholder den informasjonen jeg trenger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Jeg føler meg godt informert om vesentlige forhold og aktiviteter i klubben</c:v>
                </c:pt>
                <c:pt idx="1">
                  <c:v>Klubbens hjemmesider inneholder den informasjonen jeg trenger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EDA721-10AF-4956-92C5-5265F7814D4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8C020B-9CB4-D04A-9D65-C286506855BD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BFC221-5E21-454A-8573-E6D808AF5C40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2"/>
                <c:pt idx="0">
                  <c:v>0.46045555999999999</c:v>
                </c:pt>
                <c:pt idx="1">
                  <c:v>0.35761322000000001</c:v>
                </c:pt>
              </c:numCache>
            </c:numRef>
          </c:xVal>
          <c:yVal>
            <c:numRef>
              <c:f>TP!$C$2:$C$3</c:f>
              <c:numCache>
                <c:formatCode>General</c:formatCode>
                <c:ptCount val="2"/>
                <c:pt idx="0">
                  <c:v>84.428200000000004</c:v>
                </c:pt>
                <c:pt idx="1">
                  <c:v>86.016599999999997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TP!$A$2:$A$3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  <c:pt idx="1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  <c:pt idx="1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  <c:pt idx="1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  <c:pt idx="1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  <c:pt idx="1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Klubbens forskjellige kontingentkategorier dekker mine behov</c:v>
                </c:pt>
                <c:pt idx="1">
                  <c:v>Sammenlignet med andre klubber er prisene i Trysil Golf fornuftige</c:v>
                </c:pt>
                <c:pt idx="2">
                  <c:v>Jeg synes mitt medlemskap gir stor verdi for pengene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84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Klubbens forskjellige kontingentkategorier dekker mine behov</c:v>
                </c:pt>
                <c:pt idx="1">
                  <c:v>Sammenlignet med andre klubber er prisene i Trysil Golf fornuftige</c:v>
                </c:pt>
                <c:pt idx="2">
                  <c:v>Jeg synes mitt medlemskap gir stor verdi for pengene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78</c:v>
                </c:pt>
                <c:pt idx="1">
                  <c:v>74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1735A1B-6D3B-469B-9CC0-1B570F23EE7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8C020B-9CB4-D04A-9D65-C286506855BD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BFC221-5E21-454A-8573-E6D808AF5C40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2"/>
                <c:pt idx="0">
                  <c:v>0.45670636999999997</c:v>
                </c:pt>
                <c:pt idx="1">
                  <c:v>0.28108189</c:v>
                </c:pt>
              </c:numCache>
            </c:numRef>
          </c:xVal>
          <c:yVal>
            <c:numRef>
              <c:f>TP!$C$2:$C$3</c:f>
              <c:numCache>
                <c:formatCode>General</c:formatCode>
                <c:ptCount val="2"/>
                <c:pt idx="0">
                  <c:v>84.139799999999994</c:v>
                </c:pt>
                <c:pt idx="1">
                  <c:v>83.582099999999997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TP!$A$2:$A$3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  <c:pt idx="1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  <c:pt idx="1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  <c:pt idx="1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  <c:pt idx="1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  <c:pt idx="1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Klubbavhengig</c:v>
                </c:pt>
                <c:pt idx="1">
                  <c:v>Klubbuavhengig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Klubbavhengig</c:v>
                </c:pt>
                <c:pt idx="1">
                  <c:v>Klubbuavhengig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0.18</c:v>
                </c:pt>
                <c:pt idx="1">
                  <c:v>0.26</c:v>
                </c:pt>
                <c:pt idx="2">
                  <c:v>0.28000000000000003</c:v>
                </c:pt>
                <c:pt idx="3">
                  <c:v>0.09</c:v>
                </c:pt>
                <c:pt idx="4">
                  <c:v>0.16</c:v>
                </c:pt>
                <c:pt idx="5">
                  <c:v>0.01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0.19</c:v>
                </c:pt>
                <c:pt idx="1">
                  <c:v>0.45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0.02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71895A-32E0-4763-BEB0-76B0687980A4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5E7E79-FFA9-470A-9187-DF1ADF123CD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D56E00-5AAD-4584-AD2C-A4CC5C38628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DAD2C8A-CE07-422B-96FC-35739584CF9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E5FBFEA-7544-49DB-83B6-7C522BB3E5D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F8C5125-9070-4463-9377-7A3765A9F0D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B1E3D8B-BE8D-4819-96D7-24B52B9C966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8"/>
                <c:pt idx="0">
                  <c:v>0.45440259</c:v>
                </c:pt>
                <c:pt idx="1">
                  <c:v>0.43857853000000002</c:v>
                </c:pt>
                <c:pt idx="2">
                  <c:v>0.2672987</c:v>
                </c:pt>
                <c:pt idx="3">
                  <c:v>0.43254759999999998</c:v>
                </c:pt>
                <c:pt idx="4">
                  <c:v>0.42100484999999999</c:v>
                </c:pt>
                <c:pt idx="5">
                  <c:v>0.38157240999999997</c:v>
                </c:pt>
                <c:pt idx="6">
                  <c:v>0.26358274999999998</c:v>
                </c:pt>
                <c:pt idx="7">
                  <c:v>0.24356025000000001</c:v>
                </c:pt>
              </c:numCache>
            </c:numRef>
          </c:xVal>
          <c:yVal>
            <c:numRef>
              <c:f>TP!$C$2:$C$9</c:f>
              <c:numCache>
                <c:formatCode>General</c:formatCode>
                <c:ptCount val="8"/>
                <c:pt idx="0">
                  <c:v>83</c:v>
                </c:pt>
                <c:pt idx="1">
                  <c:v>81</c:v>
                </c:pt>
                <c:pt idx="2">
                  <c:v>74</c:v>
                </c:pt>
                <c:pt idx="3">
                  <c:v>85</c:v>
                </c:pt>
                <c:pt idx="4">
                  <c:v>86</c:v>
                </c:pt>
                <c:pt idx="5">
                  <c:v>83</c:v>
                </c:pt>
                <c:pt idx="6">
                  <c:v>77</c:v>
                </c:pt>
                <c:pt idx="7">
                  <c:v>87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TP!$A$2:$A$9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0.24356025000000001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0.24356025000000001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0.24356025000000001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  <c:pt idx="7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0.24356025000000001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  <c:pt idx="7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0.24356025000000001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  <c:pt idx="7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8"/>
              <c:pt idx="0">
                <c:v>0.24356025000000001</c:v>
              </c:pt>
              <c:pt idx="1">
                <c:v>0.6</c:v>
              </c:pt>
              <c:pt idx="2">
                <c:v>0.6</c:v>
              </c:pt>
              <c:pt idx="3">
                <c:v>0.6</c:v>
              </c:pt>
              <c:pt idx="4">
                <c:v>0.6</c:v>
              </c:pt>
              <c:pt idx="5">
                <c:v>0.6</c:v>
              </c:pt>
              <c:pt idx="6">
                <c:v>0.6</c:v>
              </c:pt>
              <c:pt idx="7">
                <c:v>0.6</c:v>
              </c:pt>
            </c:numLit>
          </c:xVal>
          <c:yVal>
            <c:numLit>
              <c:formatCode>General</c:formatCode>
              <c:ptCount val="8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8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  <c:pt idx="7">
                <c:v>0.4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8"/>
              <c:pt idx="0">
                <c:v>0.5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  <c:pt idx="6">
                <c:v>0.5</c:v>
              </c:pt>
              <c:pt idx="7">
                <c:v>0.5</c:v>
              </c:pt>
            </c:numLit>
          </c:xVal>
          <c:yVal>
            <c:numLit>
              <c:formatCode>General</c:formatCode>
              <c:ptCount val="8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"/>
          <c:min val="0.2435602500000000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0.04</c:v>
                </c:pt>
                <c:pt idx="1">
                  <c:v>0.1</c:v>
                </c:pt>
                <c:pt idx="2">
                  <c:v>0.19</c:v>
                </c:pt>
                <c:pt idx="3">
                  <c:v>0.24</c:v>
                </c:pt>
                <c:pt idx="4">
                  <c:v>0.28000000000000003</c:v>
                </c:pt>
                <c:pt idx="5">
                  <c:v>0.12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0.03</c:v>
                </c:pt>
                <c:pt idx="1">
                  <c:v>0.1</c:v>
                </c:pt>
                <c:pt idx="2">
                  <c:v>0.16</c:v>
                </c:pt>
                <c:pt idx="3">
                  <c:v>0.24</c:v>
                </c:pt>
                <c:pt idx="4">
                  <c:v>0.34</c:v>
                </c:pt>
                <c:pt idx="5">
                  <c:v>0.1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Banen er generelt variert og spennende å spille</c:v>
                </c:pt>
                <c:pt idx="1">
                  <c:v>Klubben informerer godt dersom det utføres arbeid på banen</c:v>
                </c:pt>
                <c:pt idx="2">
                  <c:v>Det er vanligvis en god flyt på banen, og man må sjelden vente</c:v>
                </c:pt>
                <c:pt idx="3">
                  <c:v>Medarbeiderne i administrasjonen gir god service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91</c:v>
                </c:pt>
                <c:pt idx="1">
                  <c:v>86</c:v>
                </c:pt>
                <c:pt idx="2">
                  <c:v>75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Banen er generelt variert og spennende å spille</c:v>
                </c:pt>
                <c:pt idx="1">
                  <c:v>Klubben informerer godt dersom det utføres arbeid på banen</c:v>
                </c:pt>
                <c:pt idx="2">
                  <c:v>Det er vanligvis en god flyt på banen, og man må sjelden vente</c:v>
                </c:pt>
                <c:pt idx="3">
                  <c:v>Medarbeiderne i administrasjonen gir god service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81</c:v>
                </c:pt>
                <c:pt idx="1">
                  <c:v>77</c:v>
                </c:pt>
                <c:pt idx="2">
                  <c:v>68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EB121017-65F6-4B24-9DE3-31EA3A92CAE2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883539D-032D-4779-B057-399E7ADD04D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525E02-8063-4616-9BF3-678122ABCC1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9E5157-3A30-407D-A63C-DDADA7E6A2D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4"/>
                <c:pt idx="0">
                  <c:v>0.48970625000000001</c:v>
                </c:pt>
                <c:pt idx="1">
                  <c:v>0.43209649</c:v>
                </c:pt>
                <c:pt idx="2">
                  <c:v>0.28112797</c:v>
                </c:pt>
                <c:pt idx="3">
                  <c:v>0.16249504000000001</c:v>
                </c:pt>
              </c:numCache>
            </c:numRef>
          </c:xVal>
          <c:yVal>
            <c:numRef>
              <c:f>TP!$C$2:$C$5</c:f>
              <c:numCache>
                <c:formatCode>General</c:formatCode>
                <c:ptCount val="4"/>
                <c:pt idx="0">
                  <c:v>91.197699999999998</c:v>
                </c:pt>
                <c:pt idx="1">
                  <c:v>90.518500000000003</c:v>
                </c:pt>
                <c:pt idx="2">
                  <c:v>86.153800000000004</c:v>
                </c:pt>
                <c:pt idx="3">
                  <c:v>75.316900000000004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TP!$A$2:$A$5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0.16249504000000001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0.16249504000000001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0.16249504000000001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0.16249504000000001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0.16249504000000001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4"/>
              <c:pt idx="0">
                <c:v>0.16249504000000001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</c:numLit>
          </c:xVal>
          <c:yVal>
            <c:numLit>
              <c:formatCode>General</c:formatCode>
              <c:ptCount val="4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4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4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</c:numLit>
          </c:xVal>
          <c:yVal>
            <c:numLit>
              <c:formatCode>General</c:formatCode>
              <c:ptCount val="4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1624950400000000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10-18.4</c:v>
                </c:pt>
                <c:pt idx="2">
                  <c:v>18.5-25.9</c:v>
                </c:pt>
                <c:pt idx="3">
                  <c:v>26-36</c:v>
                </c:pt>
                <c:pt idx="4">
                  <c:v>37+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0.06</c:v>
                </c:pt>
                <c:pt idx="1">
                  <c:v>0.17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10-18.4</c:v>
                </c:pt>
                <c:pt idx="2">
                  <c:v>18.5-25.9</c:v>
                </c:pt>
                <c:pt idx="3">
                  <c:v>26-36</c:v>
                </c:pt>
                <c:pt idx="4">
                  <c:v>37+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0.11</c:v>
                </c:pt>
                <c:pt idx="1">
                  <c:v>0.25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 år</c:v>
                </c:pt>
                <c:pt idx="1">
                  <c:v>2 år</c:v>
                </c:pt>
                <c:pt idx="2">
                  <c:v>3 år</c:v>
                </c:pt>
                <c:pt idx="3">
                  <c:v>4 år</c:v>
                </c:pt>
                <c:pt idx="4">
                  <c:v>5 år</c:v>
                </c:pt>
                <c:pt idx="5">
                  <c:v>6-10 år</c:v>
                </c:pt>
                <c:pt idx="6">
                  <c:v>Mer enn 10 år</c:v>
                </c:pt>
                <c:pt idx="7">
                  <c:v>Vet ikke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7.0000000000000007E-2</c:v>
                </c:pt>
                <c:pt idx="1">
                  <c:v>0.14000000000000001</c:v>
                </c:pt>
                <c:pt idx="2">
                  <c:v>0.23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0.15</c:v>
                </c:pt>
                <c:pt idx="6">
                  <c:v>0.25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 år</c:v>
                </c:pt>
                <c:pt idx="1">
                  <c:v>2 år</c:v>
                </c:pt>
                <c:pt idx="2">
                  <c:v>3 år</c:v>
                </c:pt>
                <c:pt idx="3">
                  <c:v>4 år</c:v>
                </c:pt>
                <c:pt idx="4">
                  <c:v>5 år</c:v>
                </c:pt>
                <c:pt idx="5">
                  <c:v>6-10 år</c:v>
                </c:pt>
                <c:pt idx="6">
                  <c:v>Mer enn 10 år</c:v>
                </c:pt>
                <c:pt idx="7">
                  <c:v>Vet ikke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0.05</c:v>
                </c:pt>
                <c:pt idx="1">
                  <c:v>0.12</c:v>
                </c:pt>
                <c:pt idx="2">
                  <c:v>0.13</c:v>
                </c:pt>
                <c:pt idx="3">
                  <c:v>0.06</c:v>
                </c:pt>
                <c:pt idx="4">
                  <c:v>0.06</c:v>
                </c:pt>
                <c:pt idx="5">
                  <c:v>0.14000000000000001</c:v>
                </c:pt>
                <c:pt idx="6">
                  <c:v>0.42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0.06</c:v>
                </c:pt>
                <c:pt idx="1">
                  <c:v>0.16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0.13</c:v>
                </c:pt>
                <c:pt idx="1">
                  <c:v>0.31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Kanskje</c:v>
                </c:pt>
                <c:pt idx="2">
                  <c:v>Nei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0.76</c:v>
                </c:pt>
                <c:pt idx="1">
                  <c:v>0.16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Kanskje</c:v>
                </c:pt>
                <c:pt idx="2">
                  <c:v>Nei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0.6</c:v>
                </c:pt>
                <c:pt idx="1">
                  <c:v>0.23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9FD6-413B-4373-8B6C-9B6F6E94B3A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958B-CFC8-4EBD-86AB-64A94383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958B-CFC8-4EBD-86AB-64A94383A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0219-2231-179D-4C90-3253CBAF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486C7-9347-509F-79C1-63460F158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0EC1-B59E-ACCC-AA1A-5C5EA4E9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4CBD-7261-CA3F-0C12-0D989D58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8666-3315-393E-13EE-E90E676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3815-FB50-79A1-007F-F744A900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4F263-B1A1-BD27-2758-650149EB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6C5-34DD-8F53-F7E4-5870E3FB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F1BF-0440-01A5-1FD2-7BCCB9C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A200-D9AF-E912-D95D-A45E7FF9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99F78-A61D-A54A-25F0-77B1D8946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708BF-9739-4227-6A3A-6CB7C2F0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4BE0-6AF8-6392-03D8-E8ACF6B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AD10-732E-A29E-03E6-71F51BC8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B616D-1CA6-0017-2A75-395A9920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70FA-DF08-465D-E615-9444684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0C4A-A3E4-304A-6DB8-7EEFF8D6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21A1-2AB6-F18E-EC4F-733B96FE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88DA-9909-1E0A-6A8F-D7581AB2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79AC-0F39-7966-F38A-EBC68B96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898A-1078-8E5D-75AD-3F16D757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143E-DF2D-15A8-B13D-6B75A0FE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1495-08BF-CDD4-9583-633A4656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5594-3E73-9588-A2F3-AE36043C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EC91-D281-D1FC-2FB0-A4EE6772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557A-02AC-A47C-C7EE-6BB928E7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35DD-F6A7-BC39-E9B9-DB4DA195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010A-ADE2-BC42-7D6C-628DC2C2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80D8C-87A5-47E2-83F0-CF6C0D6D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9094E-8F87-1FF9-4B84-F2A95585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7447-BC3F-96E1-F9CA-AF5BBA46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1B58-2FE3-FC89-B33A-9BA151B2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27931-A079-B666-AE23-638622B7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B64C9-1BDA-E2F1-D041-874319E5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7F5B4-8361-2F02-6A23-945944EEE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05DD6-6923-2529-B487-BFF544B5E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BB098-4825-3E23-5484-34D7120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06252-3253-2141-7B33-9C86DBA1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B4354-E589-B0C2-C15C-DDEACC38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FDD7-B68F-04EE-8C40-D3B83B5B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C8254-ECB7-C6A3-0A85-5BBFF638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39580-432B-275E-C10A-2086CB3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E2D58-2676-DBCC-E087-042235C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C5ED5-F921-1A2F-C3C9-8B77F08D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6CC35-896E-7A3C-7160-10B355F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BD36-07A3-0E3B-8113-B932FDA9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3309-DCD2-FEF2-39D5-3EF945F3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2CD9-A615-7D17-C893-26EC4796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F4FA0-E0A4-F92C-4742-09EE0ED8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E6023-315A-1FAA-FD6B-716C3E8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685C-3132-CD5B-6BAF-19297E62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916B-44EB-1CDC-0B91-5778160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8DD4-8335-4EE7-E47F-A833B751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96A90-093B-BDBD-047F-7A3D67C58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CE592-B56F-35EA-2D69-4E8DD7EF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49E2-3C2B-C142-CA8A-144A96D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0C39C-3C03-ABEB-C419-7919438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D5F39-94E1-1E45-D706-424F5AE2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6AC9A-21F8-32BF-ED71-D9B3B19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D1B40-F8BB-BC36-4634-5C805C3D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8CA4-6129-A425-965E-812DBC82F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5AE1-FAA5-BC96-D832-DBD97753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8160-4EB5-6FD0-A95E-569FACBFC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>
            <a:extLst>
              <a:ext uri="{FF2B5EF4-FFF2-40B4-BE49-F238E27FC236}">
                <a16:creationId xmlns:a16="http://schemas.microsoft.com/office/drawing/2014/main" id="{2FA21A76-4E1F-56C1-E9E1-9D772EF59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749" y="3157629"/>
            <a:ext cx="6300747" cy="3029371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92F80409-BA63-C37F-5148-D6ADECCF9813}"/>
              </a:ext>
            </a:extLst>
          </p:cNvPr>
          <p:cNvSpPr txBox="1"/>
          <p:nvPr/>
        </p:nvSpPr>
        <p:spPr>
          <a:xfrm>
            <a:off x="1191490" y="5940779"/>
            <a:ext cx="414251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Rapportdato: 13. okt. 2023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3DD491BA-6DD5-E8A5-858D-EEB6ECB4118F}"/>
              </a:ext>
            </a:extLst>
          </p:cNvPr>
          <p:cNvSpPr txBox="1"/>
          <p:nvPr/>
        </p:nvSpPr>
        <p:spPr>
          <a:xfrm>
            <a:off x="1191490" y="3605077"/>
            <a:ext cx="4142510" cy="10218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Datointervall: 	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01. jan. - 13. okt. 2023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Benchmark: 	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National Benchmark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Filtre brukt: 	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Ingen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rvey">
            <a:extLst>
              <a:ext uri="{FF2B5EF4-FFF2-40B4-BE49-F238E27FC236}">
                <a16:creationId xmlns:a16="http://schemas.microsoft.com/office/drawing/2014/main" id="{654C1F36-0E21-44B6-93EC-FAA1D244B7D9}"/>
              </a:ext>
            </a:extLst>
          </p:cNvPr>
          <p:cNvSpPr txBox="1"/>
          <p:nvPr/>
        </p:nvSpPr>
        <p:spPr>
          <a:xfrm>
            <a:off x="1191489" y="2817384"/>
            <a:ext cx="616575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DK" sz="2400" dirty="0" err="1">
                <a:latin typeface="Arial" panose="020B0604020202020204" pitchFamily="34" charset="0"/>
                <a:cs typeface="Arial" panose="020B0604020202020204" pitchFamily="34" charset="0"/>
              </a:rPr>
              <a:t>Medlemsundersøkelse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ub">
            <a:extLst>
              <a:ext uri="{FF2B5EF4-FFF2-40B4-BE49-F238E27FC236}">
                <a16:creationId xmlns:a16="http://schemas.microsoft.com/office/drawing/2014/main" id="{C7E0C8F5-2446-8C45-394F-5EA4D9D73B6E}"/>
              </a:ext>
            </a:extLst>
          </p:cNvPr>
          <p:cNvSpPr txBox="1"/>
          <p:nvPr/>
        </p:nvSpPr>
        <p:spPr>
          <a:xfrm>
            <a:off x="1191490" y="1956884"/>
            <a:ext cx="1035800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DK" sz="4000" dirty="0" err="1">
                <a:latin typeface="Arial" panose="020B0604020202020204" pitchFamily="34" charset="0"/>
                <a:cs typeface="Arial" panose="020B0604020202020204" pitchFamily="34" charset="0"/>
              </a:rPr>
              <a:t>Trysil Golf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Logo" descr="A picture containing graphics, font, logo, screenshot&#10;&#10;Description automatically generated">
            <a:extLst>
              <a:ext uri="{FF2B5EF4-FFF2-40B4-BE49-F238E27FC236}">
                <a16:creationId xmlns:a16="http://schemas.microsoft.com/office/drawing/2014/main" id="{AA62D233-2D4D-1A33-053C-7D5A4FC6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35443"/>
            <a:ext cx="2024496" cy="4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ditt handicap?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mange år har du vært medlem av klubben?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Anbefaling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19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20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21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Lojalitet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Lojalitet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22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fortsatt vil være medlem i Trysil Golf om to år?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Lojalitet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23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årsaken til at du ikke forventer å være medlem om to år? Mulig å angi mer enn en årsak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Lojalitet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24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Banen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25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du spilt banen i år?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Number">
            <a:extLst>
              <a:ext uri="{FF2B5EF4-FFF2-40B4-BE49-F238E27FC236}">
                <a16:creationId xmlns:a16="http://schemas.microsoft.com/office/drawing/2014/main" id="{B202A08C-B444-6BEB-3D2C-AC16E7ADF7CC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Logo" descr="Logo&#10;&#10;Description automatically generated">
            <a:extLst>
              <a:ext uri="{FF2B5EF4-FFF2-40B4-BE49-F238E27FC236}">
                <a16:creationId xmlns:a16="http://schemas.microsoft.com/office/drawing/2014/main" id="{5C05091A-F2F0-9170-DC5A-7481FE17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47" name="ShareableLinkText">
            <a:extLst>
              <a:ext uri="{FF2B5EF4-FFF2-40B4-BE49-F238E27FC236}">
                <a16:creationId xmlns:a16="http://schemas.microsoft.com/office/drawing/2014/main" id="{B48BA11F-B03F-CD20-54EF-CFC67A4B9659}"/>
              </a:ext>
            </a:extLst>
          </p:cNvPr>
          <p:cNvSpPr txBox="1"/>
          <p:nvPr/>
        </p:nvSpPr>
        <p:spPr>
          <a:xfrm>
            <a:off x="8966967" y="4249744"/>
            <a:ext cx="2122265" cy="6887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respondenter som har svart med en delbar lenke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5" name="ShareableLinkTitle">
            <a:extLst>
              <a:ext uri="{FF2B5EF4-FFF2-40B4-BE49-F238E27FC236}">
                <a16:creationId xmlns:a16="http://schemas.microsoft.com/office/drawing/2014/main" id="{1B03788B-948C-D0B2-7476-231AB50D470D}"/>
              </a:ext>
            </a:extLst>
          </p:cNvPr>
          <p:cNvSpPr txBox="1"/>
          <p:nvPr/>
        </p:nvSpPr>
        <p:spPr>
          <a:xfrm>
            <a:off x="8966969" y="4004357"/>
            <a:ext cx="212226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Delbar lenke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6" name="ShareableLinkCount">
            <a:extLst>
              <a:ext uri="{FF2B5EF4-FFF2-40B4-BE49-F238E27FC236}">
                <a16:creationId xmlns:a16="http://schemas.microsoft.com/office/drawing/2014/main" id="{B4091F04-DFBB-3526-5F26-625B168AA19D}"/>
              </a:ext>
            </a:extLst>
          </p:cNvPr>
          <p:cNvSpPr txBox="1"/>
          <p:nvPr/>
        </p:nvSpPr>
        <p:spPr>
          <a:xfrm>
            <a:off x="8961925" y="3080824"/>
            <a:ext cx="21222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ResponseRateText">
            <a:extLst>
              <a:ext uri="{FF2B5EF4-FFF2-40B4-BE49-F238E27FC236}">
                <a16:creationId xmlns:a16="http://schemas.microsoft.com/office/drawing/2014/main" id="{8E7FB3A4-F719-6617-0CBE-5695FCA70DE3}"/>
              </a:ext>
            </a:extLst>
          </p:cNvPr>
          <p:cNvSpPr txBox="1"/>
          <p:nvPr/>
        </p:nvSpPr>
        <p:spPr>
          <a:xfrm>
            <a:off x="6099623" y="4249744"/>
            <a:ext cx="2166326" cy="4835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Andelen av respondentene som har gitt tilbakemelding.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ResponseRateTitle">
            <a:extLst>
              <a:ext uri="{FF2B5EF4-FFF2-40B4-BE49-F238E27FC236}">
                <a16:creationId xmlns:a16="http://schemas.microsoft.com/office/drawing/2014/main" id="{81F19132-A802-1292-F142-B967CB9A94AC}"/>
              </a:ext>
            </a:extLst>
          </p:cNvPr>
          <p:cNvSpPr txBox="1"/>
          <p:nvPr/>
        </p:nvSpPr>
        <p:spPr>
          <a:xfrm>
            <a:off x="609962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Svarprosent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4" name="ResponseRateCount">
            <a:extLst>
              <a:ext uri="{FF2B5EF4-FFF2-40B4-BE49-F238E27FC236}">
                <a16:creationId xmlns:a16="http://schemas.microsoft.com/office/drawing/2014/main" id="{8FB36791-D79E-FE38-34E8-168218A8AE98}"/>
              </a:ext>
            </a:extLst>
          </p:cNvPr>
          <p:cNvSpPr txBox="1"/>
          <p:nvPr/>
        </p:nvSpPr>
        <p:spPr>
          <a:xfrm>
            <a:off x="6093558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28 %</a:t>
            </a:r>
          </a:p>
        </p:txBody>
      </p:sp>
      <p:sp>
        <p:nvSpPr>
          <p:cNvPr id="43" name="ResponsesText">
            <a:extLst>
              <a:ext uri="{FF2B5EF4-FFF2-40B4-BE49-F238E27FC236}">
                <a16:creationId xmlns:a16="http://schemas.microsoft.com/office/drawing/2014/main" id="{0A23F796-C5CB-181B-0329-E7ADE1621ACA}"/>
              </a:ext>
            </a:extLst>
          </p:cNvPr>
          <p:cNvSpPr txBox="1"/>
          <p:nvPr/>
        </p:nvSpPr>
        <p:spPr>
          <a:xfrm>
            <a:off x="3578655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Totalt antall respondenter som har besvart undersøkelsen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8" name="ResponsesTitle">
            <a:extLst>
              <a:ext uri="{FF2B5EF4-FFF2-40B4-BE49-F238E27FC236}">
                <a16:creationId xmlns:a16="http://schemas.microsoft.com/office/drawing/2014/main" id="{7E608C3B-1604-5B04-002E-55DE899EB542}"/>
              </a:ext>
            </a:extLst>
          </p:cNvPr>
          <p:cNvSpPr txBox="1"/>
          <p:nvPr/>
        </p:nvSpPr>
        <p:spPr>
          <a:xfrm>
            <a:off x="3578655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9" name="ResponsesCount">
            <a:extLst>
              <a:ext uri="{FF2B5EF4-FFF2-40B4-BE49-F238E27FC236}">
                <a16:creationId xmlns:a16="http://schemas.microsoft.com/office/drawing/2014/main" id="{090234F3-435E-88BB-ECEC-FFDACF503F66}"/>
              </a:ext>
            </a:extLst>
          </p:cNvPr>
          <p:cNvSpPr txBox="1"/>
          <p:nvPr/>
        </p:nvSpPr>
        <p:spPr>
          <a:xfrm>
            <a:off x="3578655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163</a:t>
            </a:r>
          </a:p>
        </p:txBody>
      </p:sp>
      <p:sp>
        <p:nvSpPr>
          <p:cNvPr id="21" name="InvitationsText">
            <a:extLst>
              <a:ext uri="{FF2B5EF4-FFF2-40B4-BE49-F238E27FC236}">
                <a16:creationId xmlns:a16="http://schemas.microsoft.com/office/drawing/2014/main" id="{5683671F-11F6-AAB1-C988-B19365C8B5B4}"/>
              </a:ext>
            </a:extLst>
          </p:cNvPr>
          <p:cNvSpPr txBox="1"/>
          <p:nvPr/>
        </p:nvSpPr>
        <p:spPr>
          <a:xfrm>
            <a:off x="1063751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personer som er invitert til å delta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InvitationsTitle">
            <a:extLst>
              <a:ext uri="{FF2B5EF4-FFF2-40B4-BE49-F238E27FC236}">
                <a16:creationId xmlns:a16="http://schemas.microsoft.com/office/drawing/2014/main" id="{C0239B16-6161-6F24-6CEB-9100D97E414F}"/>
              </a:ext>
            </a:extLst>
          </p:cNvPr>
          <p:cNvSpPr txBox="1"/>
          <p:nvPr/>
        </p:nvSpPr>
        <p:spPr>
          <a:xfrm>
            <a:off x="106375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Invitasjoner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InvitationsCount">
            <a:extLst>
              <a:ext uri="{FF2B5EF4-FFF2-40B4-BE49-F238E27FC236}">
                <a16:creationId xmlns:a16="http://schemas.microsoft.com/office/drawing/2014/main" id="{0259FF49-C222-C016-F84B-F7BD4C834DB5}"/>
              </a:ext>
            </a:extLst>
          </p:cNvPr>
          <p:cNvSpPr txBox="1"/>
          <p:nvPr/>
        </p:nvSpPr>
        <p:spPr>
          <a:xfrm>
            <a:off x="1063752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581</a:t>
            </a:r>
          </a:p>
        </p:txBody>
      </p:sp>
      <p:sp>
        <p:nvSpPr>
          <p:cNvPr id="48" name="Text">
            <a:extLst>
              <a:ext uri="{FF2B5EF4-FFF2-40B4-BE49-F238E27FC236}">
                <a16:creationId xmlns:a16="http://schemas.microsoft.com/office/drawing/2014/main" id="{5DAD06BD-5349-2FB5-1ABF-FCE04CEB00DE}"/>
              </a:ext>
            </a:extLst>
          </p:cNvPr>
          <p:cNvSpPr txBox="1"/>
          <p:nvPr/>
        </p:nvSpPr>
        <p:spPr>
          <a:xfrm>
            <a:off x="1064662" y="1440238"/>
            <a:ext cx="1006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svarprosentene, invitasjonene og svarene mottatt for undersøkelsen din. Disse beregningene er avgjørende for å forstå engasjementet og deltakelsesnivåene til målgruppen din.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2913980-EC4B-F8B0-750F-CC11615E7491}"/>
              </a:ext>
            </a:extLst>
          </p:cNvPr>
          <p:cNvSpPr txBox="1"/>
          <p:nvPr/>
        </p:nvSpPr>
        <p:spPr>
          <a:xfrm>
            <a:off x="1064662" y="610228"/>
            <a:ext cx="1006358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Engasjement i undersøkelsen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800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26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27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2471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Bunkere er godt vedlikeholdt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Banens design og tilstand gjør det rimelig lett å finne ballen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 fremstår som velholdt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Teestedene er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Fairwayene er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Roughen har passelig vanskelighetsgrad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Hastigheten på greenene er passelig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8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Greenene er jevne og ballen ruller "som den skal"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28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Klubbens sosiale miljø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Klubbens sosiale miljø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29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Klubbens sosiale miljø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30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647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Det er et godt sosialt miljø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Tilbudet av sosiale grupper (dame-, herre-, senior-, juniorgruppe etc.) er godt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Trysil Golf har et godt tilbud av sosiale arrangementer gjennom året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Det er en hyggelig atmosfære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Det er lett å komme med i en sosial gruppe hvis man ønsker det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Klubbens sosiale miljø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31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Mat og drikke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32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33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647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Betjeningen og service i restauranten er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Prisnivået i restauranten står i forhold til tilbud og kvalitet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Tilbudet av mat- og drikkevarer er tilstrekkelig stort og variert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Matens kvalitet er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Restaurantens åpningstider passer mine behov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34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Treningsfasiliteter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35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ofte bruker du treningsfasilitetene (f. eks. driving range, nærspillsgreen, puttinggreen)?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9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5EADC659-65B5-9DA1-9605-DCBF5AD2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362" y="491123"/>
            <a:ext cx="4697920" cy="5064156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6C8A8A76-FB99-32F4-E2E3-4E7B39E2B9B4}"/>
              </a:ext>
            </a:extLst>
          </p:cNvPr>
          <p:cNvSpPr txBox="1"/>
          <p:nvPr/>
        </p:nvSpPr>
        <p:spPr>
          <a:xfrm>
            <a:off x="1048268" y="3174897"/>
            <a:ext cx="504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Net Promoter Score og utvikling over tid.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8EBFCF0-A1E6-01B4-A11C-6DD5F1E91BA2}"/>
              </a:ext>
            </a:extLst>
          </p:cNvPr>
          <p:cNvSpPr txBox="1"/>
          <p:nvPr/>
        </p:nvSpPr>
        <p:spPr>
          <a:xfrm>
            <a:off x="1048269" y="2315315"/>
            <a:ext cx="589297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22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36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Proshop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37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38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373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Prisnivå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Åpningstider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Service og betjening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Utvalg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39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Trening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40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du benyttet deg av trening hos klubbens trenere (pro) i løpet av det seneste året?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41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den eller de primære årsaker til at du ikke har benyttet deg av trening hos klubbens trenere? (Mulig å angi mer enn en årsak.)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42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5492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Forbedrer mitt golfspill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43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Ledelse og informasjon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Ledelse og informasjon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44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Ledelse og informasjon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45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823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Klubbens hjemmesider inneholder den informasjonen jeg trenger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Jeg føler meg godt informert om vesentlige forhold og aktiviteter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Ledelse og informasjon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44322F7A-9AB4-B7CB-3F5E-64534F1994BE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10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48E62420-F1F4-13D1-6285-CE2ACD130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9A6D26BC-456B-78D2-3878-94F77FCE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62935"/>
              </p:ext>
            </p:extLst>
          </p:nvPr>
        </p:nvGraphicFramePr>
        <p:xfrm>
          <a:off x="635187" y="4452904"/>
          <a:ext cx="10921626" cy="532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2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3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4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5"/>
                    </a:ext>
                  </a:extLst>
                </a:gridCol>
              </a:tblGrid>
              <a:tr h="266037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Benchmark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Detractors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F56C037D-8F29-26A7-3955-8A84487DD4A4}"/>
              </a:ext>
            </a:extLst>
          </p:cNvPr>
          <p:cNvSpPr txBox="1"/>
          <p:nvPr/>
        </p:nvSpPr>
        <p:spPr>
          <a:xfrm>
            <a:off x="494520" y="1129595"/>
            <a:ext cx="849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Utvikling av NPS over tid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2EB1F8A-85A9-64CD-34FA-65F1F843F1C9}"/>
              </a:ext>
            </a:extLst>
          </p:cNvPr>
          <p:cNvSpPr txBox="1"/>
          <p:nvPr/>
        </p:nvSpPr>
        <p:spPr>
          <a:xfrm>
            <a:off x="494519" y="439531"/>
            <a:ext cx="849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ariables">
            <a:extLst>
              <a:ext uri="{FF2B5EF4-FFF2-40B4-BE49-F238E27FC236}">
                <a16:creationId xmlns:a16="http://schemas.microsoft.com/office/drawing/2014/main" id="{A2E7B7DE-EE0A-760A-4566-CD2B3489634D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graphicFrame>
        <p:nvGraphicFramePr>
          <p:cNvPr id="4" name="Chart">
            <a:extLst>
              <a:ext uri="{FF2B5EF4-FFF2-40B4-BE49-F238E27FC236}">
                <a16:creationId xmlns:a16="http://schemas.microsoft.com/office/drawing/2014/main" id="{A46536EF-6FAC-DB56-6AA6-F89BF3D3D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993285"/>
              </p:ext>
            </p:extLst>
          </p:nvPr>
        </p:nvGraphicFramePr>
        <p:xfrm>
          <a:off x="635186" y="1498928"/>
          <a:ext cx="10921623" cy="277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46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Priser og produkter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Priser og produkter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47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Priser og produkter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48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823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Sammenlignet med andre klubber er prisene i Trysil Golf fornuftige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Klubbens forskjellige kontingentkategorier dekker mine behov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Priser og produkter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49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Ytterligere spørsmål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50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Klubben er viktig for meg, og når jeg har mulighet for det, deltar jeg gjerne i klubbaktiviteter (turneringer, grupper (f.eks. juniorgruppe, damegruppe), klubbarrangementer og lignende)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51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over hele sesongen, hvor ofte spiller du golf i Trysil Golf?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52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gjennom hele sesongen, ca. hvor ofte spiller du greenfee på andre baner?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Ytterligere 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60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Service og opplevelse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61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62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3732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 er generelt variert og spennende å spille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Medarbeiderne i administrasjonen gir god service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 informerer godt dersom det utføres arbeid på 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Det er vanligvis en god flyt på banen, og man må sjelden vente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11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6" name="Text">
            <a:extLst>
              <a:ext uri="{FF2B5EF4-FFF2-40B4-BE49-F238E27FC236}">
                <a16:creationId xmlns:a16="http://schemas.microsoft.com/office/drawing/2014/main" id="{AA4A9F87-14D6-26A6-0409-A7F3AF9B2F1C}"/>
              </a:ext>
            </a:extLst>
          </p:cNvPr>
          <p:cNvSpPr txBox="1"/>
          <p:nvPr/>
        </p:nvSpPr>
        <p:spPr>
          <a:xfrm>
            <a:off x="1069545" y="3174897"/>
            <a:ext cx="502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tjenesteområdene i undersøkelsen din.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A5CA388-A36E-D8EA-F682-A3D585416277}"/>
              </a:ext>
            </a:extLst>
          </p:cNvPr>
          <p:cNvSpPr txBox="1"/>
          <p:nvPr/>
        </p:nvSpPr>
        <p:spPr>
          <a:xfrm>
            <a:off x="1069546" y="2315315"/>
            <a:ext cx="625588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Tjenesteområder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3AFF8068-BBBF-12E3-D9CC-14B59F52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201" y="1353519"/>
            <a:ext cx="6255884" cy="33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94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12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tjenesteområder i klubben din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Serviceområder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24718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Priser og produkter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Klubbens sosiale miljø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 og drikke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Ledelse og informasjon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Service og opplevelse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Proshop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8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Trening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Tjenesteområde prioritert kart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Bakgrunnsspørsmål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 av 64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Kjønn?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1765</Words>
  <Application>Microsoft Office PowerPoint</Application>
  <PresentationFormat>Widescreen</PresentationFormat>
  <Paragraphs>373</Paragraphs>
  <Slides>49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Inter Italic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name</dc:title>
  <dc:creator>Mikkel Bertelsen</dc:creator>
  <cp:lastModifiedBy>Trysil Golfklubb</cp:lastModifiedBy>
  <cp:revision>45</cp:revision>
  <dcterms:created xsi:type="dcterms:W3CDTF">2023-01-04T13:10:30Z</dcterms:created>
  <dcterms:modified xsi:type="dcterms:W3CDTF">2023-10-13T15:04:34Z</dcterms:modified>
</cp:coreProperties>
</file>